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3" r:id="rId6"/>
    <p:sldId id="262" r:id="rId7"/>
    <p:sldId id="261" r:id="rId8"/>
    <p:sldId id="260" r:id="rId9"/>
    <p:sldId id="259" r:id="rId10"/>
    <p:sldId id="272" r:id="rId11"/>
    <p:sldId id="273" r:id="rId12"/>
    <p:sldId id="274" r:id="rId13"/>
    <p:sldId id="27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4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1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681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7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060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31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987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915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460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457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99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35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5BA71-30B6-42EC-B889-08B74D6E269E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5A105-3246-44C7-A871-86659477E0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978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image" Target="../media/image5.png"/><Relationship Id="rId12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8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8973519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№15-Малая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механизация.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99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машины.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08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3239" y="0"/>
            <a:ext cx="12088761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машины.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Используются при выполнении строительных, монтажных, сборочных, сантехнических, электротехнических, ремонтных и отделочных работ.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Достоинства: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облегчают условия труда,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увеличивают производительность (в 10-15 раз), </a:t>
            </a: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повышают качество работы.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Ручные машины делятся: </a:t>
            </a: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используемой энергии: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электрические,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пневматические,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моторизованные,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гидравлические,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 пороховые. </a:t>
            </a: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 характеру движения рабочего органа: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с вращательным движением – круговым (сверлильная машина) и по замкнутому контуру (долбежник),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с возвратно-поступательным движением (ножницы, молотки),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с ударно-поворотным движением (перфоратор),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универсальные - многорежимные машины.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6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987" y="1"/>
            <a:ext cx="12074013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 назначению и области применения: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для работы по металлу,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по дереву,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по бетону, камню,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для санитарно-технических работ,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 для электротехнических работ,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для земляных работ. 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 роду выполняемой работы: </a:t>
            </a:r>
          </a:p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сверлильные, развертывающие, развальцовочные; </a:t>
            </a:r>
          </a:p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шлифовальные, зачистные, полировальные; </a:t>
            </a:r>
          </a:p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гайковерты, шуруповерты, резьбонарезные; </a:t>
            </a:r>
          </a:p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клепальные, рубильные, отбойные молотки, перфораторы, бетоноломы; </a:t>
            </a:r>
          </a:p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 ножницы, пилы, рубанки; </a:t>
            </a:r>
          </a:p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специального назначения.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машинам общего применения относятся такие, которые могут быть применены на многих работах.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эту группу машин входят сверлильные, шлифовальные, фрезерные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машинам для обработки древесины относятся пилы, рубанки, долбежники, пистолеты для забивки скоб.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Сюда же включены и машины для отделки полов (например, аппараты для сварки линолеумных полотнищ). 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7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239" y="0"/>
            <a:ext cx="1208876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группу машин для обработки металлов входят ножницы, пилы по металлу, кромкорезы, труборезы, резобонарезные машины и т. п.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резьбозавертывающим машинам относятся гайковерты, шпильковерты, шуруповерты, муфтоверты. В группу машин для бетонных работ входят бетоноломы, отбойные молотки и т. д.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свою очередь, машины с вращательным движением подразделяются на машины: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круговым движением рабочего органа (сверлильные, строгальные, фрезерные и т. п.);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движением по замкнутому контуру (долбежники, цепные и ленточные пилы);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 машинам с возвратным движением относятся: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с возвратно-поступательным действием рабочего органа (лобзики, ножницы);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ударного действия (бетоноломы, молотки, трамбовки);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колебательным или возвратно-поступательным действием (виброшлифовальные машины, вибраторы);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давящего действия (прессы).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Сложное движение рабочего органа имеют перфораторы и некоторые другие машины, у которых рабочий орган одновременно совершает вращательное и возвратно-поступательное движение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82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239" y="0"/>
            <a:ext cx="12088761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способу преобразования энергии машины подразделяются на механические, фугальные, пружинные, компрессионно-вакуумные.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механических машин энергия на рабочий орган передается через промежуточный механизм, у фугальных ‒ без него.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в качестве ударника используется сердечник электромагнита.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 пружинных машин на рабочий орган воздействие осуществляется через упругое звено.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Компрессионно-вакуумные машины имеют пневмопривод ударника ручной машины.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исполнению машины подразделяются на прямые и угловые, одно- и многоскоростные, реверсивные и нереверсивные.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прямых машин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оси валов двигателя и рабочего органа совпадают или параллельны. Разновидностью прямых машин считаются торцовые, у которых рабочий орган расположен на торце вала.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угловых машин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оси валов двигателя и рабочего органа непараллельны. Во многих случаях такое конструктивное решение обеспечивает возможность использования машины в труднодоступных местах.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Реверсивные машины имеют вал рабочего органа, который может вращаться в обе стороны.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Валы нереверсивных машин всегда вращаются в одну и ту же сторону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0"/>
            <a:ext cx="1204451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Отечественные ручные машины имеют единую индексацию, состоящую из двух букв и четырех цифр.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Первая буква "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обозначает группу ручных машин.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Вторая буква означает тип двигателя или вид привода: "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‒ электрический, "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‒ пневматический, "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‒ гидравлический и пневмогидравлический, "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‒ моторизованный.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Буква "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предназначена для обозначения вспомогательного оборудования, в том числе головок, насадок.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Первая цифра обозначает группу ручных машин.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Например,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‒ машины сверлильные, резьбозавертывающие,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‒ шлифовальные, полировальные и т. д.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Насадки и головки обозначаются первой цифрой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вспомогательное оборудование - цифрой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Вторая цифра отражает подгруппу машин.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Так, первые две цифры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указывают на сверлильные машины прямые, цифры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‒ на сверлильные машины угловые.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Третья и четвертая цифры обозначают номер модели.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4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0"/>
            <a:ext cx="1204451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Электрические ручные машины составляют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60 %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ручных машин.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преимуществам этих машин относятся простота включения и выключения, высокий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КПД (0,5 ‒ 0,8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превышающий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КПД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пневматических машин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5 ‒ 7 раз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недостатков электрических машин можно отметить потребность в постороннем источнике тока, возможность электротравматизма, сложное обслуживание машин, потребность в цветных металлах для их изготовления.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электробезопасности машины делятся на три класса.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1-го класса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 при напряжении тока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42 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у них имеется хотя бы одна деталь, к которой возможно прикосновение, отделенная от токонесущих частей только одной рабочей изоляцией.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Такие машины заземляются, должны иметь специальные защитно-отключающие устройства, работники снабжаются индивидуальными средствами защиты (резиновые рукавицы, боты, коврики).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продажу населению эти машины не поставляются.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2-го класса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 под напряжением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42 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все детали, к которым возможно прикосновение, отделены от токонесущих частей двойной или усиленной изоляцией.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 машинам 3-го класса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работающие под напряжением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 42 В.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49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232" y="0"/>
            <a:ext cx="12029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Имеющиеся специальные защитные особенности машин отражены соответствующими знаками маркировки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которые указаны на табличке, укрепленной на корпусе машины.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232" y="825910"/>
            <a:ext cx="7524824" cy="24523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831394" y="1032387"/>
            <a:ext cx="436060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Маркировка защиты машин: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‒ с двойной изоляцией;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‒ брызгозащищенные;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‒ влагонепроницаемы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2232" y="3602791"/>
            <a:ext cx="120297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Гидравлических ручных машин сравнительно немного. Имеются модели гидроножниц, пробойных машин и т. д.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Пороховые машины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‒ это прежде всего монтажные пистолеты. С их помощью можно забивать специальные гвозди ‒ дюбели ‒ в кирпичные и бетоные массивы, пристреливать к ним металлические полосы, уголки и тому подобное толщиной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 мм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Моторизованные машины имеют свой автономный (бензиновый или дизельный) двигатель.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таким машинам относятся некоторые модели перфораторов, бетоноломов, пил цепных, трамбовок.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77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xn--90acidkcqceua4afge.xn--p1ai/800/600/https/www.dikovin-ka.ru/images/wp-content/uploads/2019/06/kak-uteplit-metallicheskij-garazh-sposoby-i-rekomendacii-10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4" y="103240"/>
            <a:ext cx="4391659" cy="29644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https://cdn.fishki.net/upload/post/2021/06/02/3779725/d6e2945337ac8ebfab90b9f363e41b7f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910" y="103240"/>
            <a:ext cx="4387317" cy="32151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img5.lalafo.com/i/posters/original/f5/5b/e3/d37b4834d4c7fd963031c470f6.jpe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26"/>
          <a:stretch/>
        </p:blipFill>
        <p:spPr bwMode="auto">
          <a:xfrm>
            <a:off x="147486" y="3583858"/>
            <a:ext cx="4391658" cy="3126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Рисунок 4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83910" y="3436374"/>
            <a:ext cx="4387316" cy="32741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 descr="https://st48.stpulscen.ru/images/product/284/081/674_big.jpg"/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817" y="103240"/>
            <a:ext cx="2675420" cy="23744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s://st12.stpulscen.ru/images/product/433/004/040_big.jpg"/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817" y="2684206"/>
            <a:ext cx="2675420" cy="40263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9387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f2.ppt-online.org/files2/slide/j/jCAxByqrpOKEYbwac0dZ1XUoFuH6ngR972lfW53Lsz/slide-6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4" t="5971" r="4592" b="13983"/>
          <a:stretch/>
        </p:blipFill>
        <p:spPr bwMode="auto">
          <a:xfrm>
            <a:off x="6769510" y="3454675"/>
            <a:ext cx="5289755" cy="32962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https://cf2.ppt-online.org/files2/slide/j/jCAxByqrpOKEYbwac0dZ1XUoFuH6ngR972lfW53Lsz/slide-4.jp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8" t="6536" r="4546" b="15451"/>
          <a:stretch/>
        </p:blipFill>
        <p:spPr bwMode="auto">
          <a:xfrm>
            <a:off x="6769510" y="156701"/>
            <a:ext cx="5289755" cy="31616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Ручные машины классифицируют по следующим признакам: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7" t="7428" r="5504" b="15328"/>
          <a:stretch/>
        </p:blipFill>
        <p:spPr bwMode="auto">
          <a:xfrm>
            <a:off x="103239" y="156701"/>
            <a:ext cx="5117690" cy="32666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Рисунок 4" descr="http://alfa-rost.ru/wp-content/uploads/2019/07/remont-stroitelnyh-mashin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9" y="3613355"/>
            <a:ext cx="5117690" cy="31191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1442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97161" y="2212258"/>
            <a:ext cx="6150078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67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0"/>
            <a:ext cx="1204451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Приведите </a:t>
            </a:r>
            <a:r>
              <a:rPr lang="ru-RU" dirty="0"/>
              <a:t>последовательность технологического процесса оштукатуривания поверхностей.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Какие </a:t>
            </a:r>
            <a:r>
              <a:rPr lang="ru-RU" dirty="0"/>
              <a:t>машины входят в состав штукатурного нормо-комплекта?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Для </a:t>
            </a:r>
            <a:r>
              <a:rPr lang="ru-RU" dirty="0"/>
              <a:t>чего предназначены и как работают штукатурные станции</a:t>
            </a:r>
            <a:r>
              <a:rPr lang="ru-RU" dirty="0" smtClean="0"/>
              <a:t>?</a:t>
            </a:r>
          </a:p>
          <a:p>
            <a:pPr marL="342900" indent="-342900">
              <a:buAutoNum type="arabicPeriod"/>
            </a:pPr>
            <a:r>
              <a:rPr lang="ru-RU" dirty="0" smtClean="0"/>
              <a:t>Для </a:t>
            </a:r>
            <a:r>
              <a:rPr lang="ru-RU" dirty="0"/>
              <a:t>чего предназначены штукатурные </a:t>
            </a:r>
            <a:r>
              <a:rPr lang="ru-RU" dirty="0" smtClean="0"/>
              <a:t>форсунки?</a:t>
            </a:r>
          </a:p>
          <a:p>
            <a:pPr marL="342900" indent="-342900">
              <a:buAutoNum type="arabicPeriod"/>
            </a:pPr>
            <a:r>
              <a:rPr lang="ru-RU" dirty="0" smtClean="0"/>
              <a:t>Назовите </a:t>
            </a:r>
            <a:r>
              <a:rPr lang="ru-RU" dirty="0"/>
              <a:t>основное оборудование малярных </a:t>
            </a:r>
            <a:r>
              <a:rPr lang="ru-RU" dirty="0" smtClean="0"/>
              <a:t>станций.</a:t>
            </a:r>
          </a:p>
          <a:p>
            <a:pPr marL="342900" indent="-342900">
              <a:buAutoNum type="arabicPeriod"/>
            </a:pPr>
            <a:r>
              <a:rPr lang="ru-RU" dirty="0" smtClean="0"/>
              <a:t>Для </a:t>
            </a:r>
            <a:r>
              <a:rPr lang="ru-RU" dirty="0"/>
              <a:t>чего применяют ручные затирочные </a:t>
            </a:r>
            <a:r>
              <a:rPr lang="ru-RU" dirty="0" smtClean="0"/>
              <a:t>машины?</a:t>
            </a:r>
          </a:p>
          <a:p>
            <a:pPr marL="342900" indent="-342900">
              <a:buAutoNum type="arabicPeriod"/>
            </a:pPr>
            <a:r>
              <a:rPr lang="ru-RU" dirty="0" smtClean="0"/>
              <a:t>Для </a:t>
            </a:r>
            <a:r>
              <a:rPr lang="ru-RU" dirty="0"/>
              <a:t>чего применяют шпатлевочные </a:t>
            </a:r>
            <a:r>
              <a:rPr lang="ru-RU" dirty="0" smtClean="0"/>
              <a:t>установки?</a:t>
            </a:r>
          </a:p>
          <a:p>
            <a:pPr marL="342900" indent="-342900">
              <a:buAutoNum type="arabicPeriod"/>
            </a:pPr>
            <a:r>
              <a:rPr lang="ru-RU" dirty="0" smtClean="0"/>
              <a:t>Что </a:t>
            </a:r>
            <a:r>
              <a:rPr lang="ru-RU" dirty="0"/>
              <a:t>входит в состав нормо-комплекта для малярных работ</a:t>
            </a:r>
            <a:r>
              <a:rPr lang="ru-RU" dirty="0" smtClean="0"/>
              <a:t>?</a:t>
            </a:r>
          </a:p>
          <a:p>
            <a:pPr marL="342900" indent="-342900">
              <a:buAutoNum type="arabicPeriod"/>
            </a:pPr>
            <a:r>
              <a:rPr lang="ru-RU" dirty="0" smtClean="0"/>
              <a:t> </a:t>
            </a:r>
            <a:r>
              <a:rPr lang="ru-RU" dirty="0"/>
              <a:t>Для чего применяют окрасочные </a:t>
            </a:r>
            <a:r>
              <a:rPr lang="ru-RU" dirty="0" smtClean="0"/>
              <a:t>агрегаты?</a:t>
            </a:r>
          </a:p>
          <a:p>
            <a:pPr marL="342900" indent="-342900">
              <a:buAutoNum type="arabicPeriod"/>
            </a:pPr>
            <a:r>
              <a:rPr lang="ru-RU" dirty="0" smtClean="0"/>
              <a:t>Какие </a:t>
            </a:r>
            <a:r>
              <a:rPr lang="ru-RU" dirty="0"/>
              <a:t>машины применяют для строжки </a:t>
            </a:r>
            <a:r>
              <a:rPr lang="ru-RU" dirty="0" smtClean="0"/>
              <a:t>полов?</a:t>
            </a:r>
          </a:p>
          <a:p>
            <a:pPr marL="342900" indent="-342900">
              <a:buAutoNum type="arabicPeriod"/>
            </a:pPr>
            <a:r>
              <a:rPr lang="ru-RU" dirty="0" smtClean="0"/>
              <a:t>Каким </a:t>
            </a:r>
            <a:r>
              <a:rPr lang="ru-RU" dirty="0"/>
              <a:t>способом сваривают полотнища </a:t>
            </a:r>
            <a:r>
              <a:rPr lang="ru-RU" dirty="0" smtClean="0"/>
              <a:t>линолеума?</a:t>
            </a:r>
          </a:p>
          <a:p>
            <a:pPr marL="342900" indent="-342900">
              <a:buAutoNum type="arabicPeriod"/>
            </a:pPr>
            <a:r>
              <a:rPr lang="ru-RU" dirty="0" smtClean="0"/>
              <a:t>Перечислите </a:t>
            </a:r>
            <a:r>
              <a:rPr lang="ru-RU" dirty="0"/>
              <a:t>виды работ при устройстве кровель из рулонных материалов. </a:t>
            </a:r>
          </a:p>
          <a:p>
            <a:r>
              <a:rPr lang="ru-RU" dirty="0" smtClean="0"/>
              <a:t>13</a:t>
            </a:r>
            <a:r>
              <a:rPr lang="ru-RU" dirty="0"/>
              <a:t>. Какие машины относятся к </a:t>
            </a:r>
            <a:r>
              <a:rPr lang="ru-RU" dirty="0" smtClean="0"/>
              <a:t>ручным?</a:t>
            </a:r>
          </a:p>
          <a:p>
            <a:r>
              <a:rPr lang="ru-RU" dirty="0" smtClean="0"/>
              <a:t>14. Каким </a:t>
            </a:r>
            <a:r>
              <a:rPr lang="ru-RU" dirty="0"/>
              <a:t>требованиям должна отвечать ручная машина? </a:t>
            </a:r>
            <a:endParaRPr lang="ru-RU" dirty="0" smtClean="0"/>
          </a:p>
          <a:p>
            <a:r>
              <a:rPr lang="ru-RU" dirty="0" smtClean="0"/>
              <a:t>15</a:t>
            </a:r>
            <a:r>
              <a:rPr lang="ru-RU" dirty="0"/>
              <a:t>. Какие машины применяют для образования отверстий в различных материалах? </a:t>
            </a:r>
            <a:endParaRPr lang="ru-RU" dirty="0" smtClean="0"/>
          </a:p>
          <a:p>
            <a:r>
              <a:rPr lang="ru-RU" dirty="0" smtClean="0"/>
              <a:t>16</a:t>
            </a:r>
            <a:r>
              <a:rPr lang="ru-RU" dirty="0"/>
              <a:t>. Какие машины применяют для крепления изделий и сборки конструкций? </a:t>
            </a:r>
            <a:endParaRPr lang="ru-RU" dirty="0" smtClean="0"/>
          </a:p>
          <a:p>
            <a:r>
              <a:rPr lang="ru-RU" dirty="0" smtClean="0"/>
              <a:t>17</a:t>
            </a:r>
            <a:r>
              <a:rPr lang="ru-RU" dirty="0"/>
              <a:t>. Какие машины применяют для распиловки и строжки материалов? </a:t>
            </a:r>
          </a:p>
        </p:txBody>
      </p:sp>
    </p:spTree>
    <p:extLst>
      <p:ext uri="{BB962C8B-B14F-4D97-AF65-F5344CB8AC3E}">
        <p14:creationId xmlns:p14="http://schemas.microsoft.com/office/powerpoint/2010/main" val="28314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1249</Words>
  <Application>Microsoft Office PowerPoint</Application>
  <PresentationFormat>Широкоэкранный</PresentationFormat>
  <Paragraphs>107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8</cp:revision>
  <dcterms:created xsi:type="dcterms:W3CDTF">2023-01-24T03:39:28Z</dcterms:created>
  <dcterms:modified xsi:type="dcterms:W3CDTF">2023-01-24T13:13:01Z</dcterms:modified>
</cp:coreProperties>
</file>